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1" r:id="rId6"/>
    <p:sldId id="262" r:id="rId7"/>
    <p:sldId id="276" r:id="rId8"/>
    <p:sldId id="277" r:id="rId9"/>
    <p:sldId id="264" r:id="rId10"/>
    <p:sldId id="266" r:id="rId11"/>
    <p:sldId id="258" r:id="rId12"/>
    <p:sldId id="259" r:id="rId13"/>
    <p:sldId id="265" r:id="rId14"/>
    <p:sldId id="268" r:id="rId15"/>
    <p:sldId id="272" r:id="rId16"/>
    <p:sldId id="278" r:id="rId17"/>
    <p:sldId id="269" r:id="rId18"/>
    <p:sldId id="270" r:id="rId19"/>
    <p:sldId id="271" r:id="rId20"/>
    <p:sldId id="273" r:id="rId21"/>
    <p:sldId id="274" r:id="rId22"/>
    <p:sldId id="279" r:id="rId23"/>
    <p:sldId id="280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0C74-524A-4DA7-B498-E660D9464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23B4A-4597-493B-9FCE-D9BC54995972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Формы проведения государственной итоговой аттестации ГИА - 9</a:t>
          </a:r>
        </a:p>
      </dgm:t>
    </dgm:pt>
    <dgm:pt modelId="{77EFC0CB-4F8E-4257-8BA1-950551DFF4CE}" cxnId="{B3C5CAD0-1A94-439A-BCCA-EA215A12BD11}" type="parTrans">
      <dgm:prSet/>
      <dgm:spPr/>
      <dgm:t>
        <a:bodyPr/>
        <a:lstStyle/>
        <a:p>
          <a:endParaRPr lang="ru-RU"/>
        </a:p>
      </dgm:t>
    </dgm:pt>
    <dgm:pt modelId="{5BCB74EF-FEC9-4F82-9230-6B64E2856AA6}" cxnId="{B3C5CAD0-1A94-439A-BCCA-EA215A12BD11}" type="sibTrans">
      <dgm:prSet/>
      <dgm:spPr/>
      <dgm:t>
        <a:bodyPr/>
        <a:lstStyle/>
        <a:p>
          <a:endParaRPr lang="ru-RU"/>
        </a:p>
      </dgm:t>
    </dgm:pt>
    <dgm:pt modelId="{0A91CD48-F253-4359-A7E8-C6803C1B1925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dirty="0">
            <a:solidFill>
              <a:srgbClr val="FF0000"/>
            </a:solidFill>
            <a:latin typeface="+mn-lt"/>
          </a:endParaRPr>
        </a:p>
      </dgm:t>
    </dgm:pt>
    <dgm:pt modelId="{C0B5B9A7-076F-4965-954B-DD114175EF4F}" cxnId="{F2C70B21-2DA1-4F51-B0E1-EF30FC54CE75}" type="parTrans">
      <dgm:prSet/>
      <dgm:spPr/>
      <dgm:t>
        <a:bodyPr/>
        <a:lstStyle/>
        <a:p>
          <a:endParaRPr lang="ru-RU"/>
        </a:p>
      </dgm:t>
    </dgm:pt>
    <dgm:pt modelId="{E2C63257-B4DE-4867-8044-FE745E0E01CF}" cxnId="{F2C70B21-2DA1-4F51-B0E1-EF30FC54CE75}" type="sibTrans">
      <dgm:prSet/>
      <dgm:spPr/>
      <dgm:t>
        <a:bodyPr/>
        <a:lstStyle/>
        <a:p>
          <a:endParaRPr lang="ru-RU"/>
        </a:p>
      </dgm:t>
    </dgm:pt>
    <dgm:pt modelId="{72A6BF6D-1E85-4687-B063-BD598B46371D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BFF50CF1-DE08-46E4-A5A5-33F25E79DE77}" cxnId="{D0840443-81B9-49AB-A883-0A3EA42F1DC2}" type="parTrans">
      <dgm:prSet/>
      <dgm:spPr/>
      <dgm:t>
        <a:bodyPr/>
        <a:lstStyle/>
        <a:p>
          <a:endParaRPr lang="ru-RU"/>
        </a:p>
      </dgm:t>
    </dgm:pt>
    <dgm:pt modelId="{5A899DAE-C102-423D-B1DF-05684D282A96}" cxnId="{D0840443-81B9-49AB-A883-0A3EA42F1DC2}" type="sibTrans">
      <dgm:prSet/>
      <dgm:spPr/>
      <dgm:t>
        <a:bodyPr/>
        <a:lstStyle/>
        <a:p>
          <a:endParaRPr lang="ru-RU"/>
        </a:p>
      </dgm:t>
    </dgm:pt>
    <dgm:pt modelId="{70591509-7980-483C-B6F1-C969D428989B}" type="pres">
      <dgm:prSet presAssocID="{D5AC0C74-524A-4DA7-B498-E660D9464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876B39-5B2A-49D9-9BD9-682413AB634E}" type="pres">
      <dgm:prSet presAssocID="{F0F23B4A-4597-493B-9FCE-D9BC54995972}" presName="hierRoot1" presStyleCnt="0"/>
      <dgm:spPr/>
    </dgm:pt>
    <dgm:pt modelId="{B428A52D-25F0-4939-A675-DB7D365E4D55}" type="pres">
      <dgm:prSet presAssocID="{F0F23B4A-4597-493B-9FCE-D9BC54995972}" presName="composite" presStyleCnt="0"/>
      <dgm:spPr/>
    </dgm:pt>
    <dgm:pt modelId="{45453837-6662-44C6-ABB4-91AA4A2D72EF}" type="pres">
      <dgm:prSet presAssocID="{F0F23B4A-4597-493B-9FCE-D9BC54995972}" presName="background" presStyleLbl="node0" presStyleIdx="0" presStyleCnt="1"/>
      <dgm:spPr/>
    </dgm:pt>
    <dgm:pt modelId="{B0DF6472-0E99-4091-885A-87C750BF0D94}" type="pres">
      <dgm:prSet presAssocID="{F0F23B4A-4597-493B-9FCE-D9BC54995972}" presName="text" presStyleLbl="fgAcc0" presStyleIdx="0" presStyleCnt="1" custScaleX="156908" custScaleY="116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22A095-20CB-4927-86F3-3D73CA16B71D}" type="pres">
      <dgm:prSet presAssocID="{F0F23B4A-4597-493B-9FCE-D9BC54995972}" presName="hierChild2" presStyleCnt="0"/>
      <dgm:spPr/>
    </dgm:pt>
    <dgm:pt modelId="{03646ACB-F34A-46FA-90F9-6A8013C85A3B}" type="pres">
      <dgm:prSet presAssocID="{C0B5B9A7-076F-4965-954B-DD114175EF4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2E93E4D-6C91-478A-AC6D-FDF3252B300B}" type="pres">
      <dgm:prSet presAssocID="{0A91CD48-F253-4359-A7E8-C6803C1B1925}" presName="hierRoot2" presStyleCnt="0"/>
      <dgm:spPr/>
    </dgm:pt>
    <dgm:pt modelId="{46D94F40-1A36-4CDD-A1D9-097C31C02C09}" type="pres">
      <dgm:prSet presAssocID="{0A91CD48-F253-4359-A7E8-C6803C1B1925}" presName="composite2" presStyleCnt="0"/>
      <dgm:spPr/>
    </dgm:pt>
    <dgm:pt modelId="{5482A78F-9807-48A6-8779-26CF4D1CA28F}" type="pres">
      <dgm:prSet presAssocID="{0A91CD48-F253-4359-A7E8-C6803C1B1925}" presName="background2" presStyleLbl="node2" presStyleIdx="0" presStyleCnt="2"/>
      <dgm:spPr/>
    </dgm:pt>
    <dgm:pt modelId="{0117068A-8857-43BC-AC3D-26DC1D66DD68}" type="pres">
      <dgm:prSet presAssocID="{0A91CD48-F253-4359-A7E8-C6803C1B19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BB88DE-E96F-4B6D-BD7D-BDE80B70CB49}" type="pres">
      <dgm:prSet presAssocID="{0A91CD48-F253-4359-A7E8-C6803C1B1925}" presName="hierChild3" presStyleCnt="0"/>
      <dgm:spPr/>
    </dgm:pt>
    <dgm:pt modelId="{85CFE595-97EE-4F05-A41E-9DDD5B6A2B98}" type="pres">
      <dgm:prSet presAssocID="{BFF50CF1-DE08-46E4-A5A5-33F25E79DE7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B3EBF2-8C21-474E-94AE-B7172D7677DE}" type="pres">
      <dgm:prSet presAssocID="{72A6BF6D-1E85-4687-B063-BD598B46371D}" presName="hierRoot2" presStyleCnt="0"/>
      <dgm:spPr/>
    </dgm:pt>
    <dgm:pt modelId="{02E828B2-2184-4FBB-8DFB-E6E2326E72C7}" type="pres">
      <dgm:prSet presAssocID="{72A6BF6D-1E85-4687-B063-BD598B46371D}" presName="composite2" presStyleCnt="0"/>
      <dgm:spPr/>
    </dgm:pt>
    <dgm:pt modelId="{DA67E133-9D43-4643-AB8E-BF1B082387BA}" type="pres">
      <dgm:prSet presAssocID="{72A6BF6D-1E85-4687-B063-BD598B46371D}" presName="background2" presStyleLbl="node2" presStyleIdx="1" presStyleCnt="2"/>
      <dgm:spPr/>
    </dgm:pt>
    <dgm:pt modelId="{32C3AEE6-4BDB-49A6-8CD2-CA2D3EA5BC6D}" type="pres">
      <dgm:prSet presAssocID="{72A6BF6D-1E85-4687-B063-BD598B46371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A42CB-7647-47EC-9ABF-1E2979847AD2}" type="pres">
      <dgm:prSet presAssocID="{72A6BF6D-1E85-4687-B063-BD598B46371D}" presName="hierChild3" presStyleCnt="0"/>
      <dgm:spPr/>
    </dgm:pt>
  </dgm:ptLst>
  <dgm:cxnLst>
    <dgm:cxn modelId="{7F7FDD5A-0758-4709-A287-5F4A1A381690}" type="presOf" srcId="{F0F23B4A-4597-493B-9FCE-D9BC54995972}" destId="{B0DF6472-0E99-4091-885A-87C750BF0D94}" srcOrd="0" destOrd="0" presId="urn:microsoft.com/office/officeart/2005/8/layout/hierarchy1"/>
    <dgm:cxn modelId="{BB96C400-D20C-459E-92E3-3902A066CAE3}" type="presOf" srcId="{D5AC0C74-524A-4DA7-B498-E660D94649AB}" destId="{70591509-7980-483C-B6F1-C969D428989B}" srcOrd="0" destOrd="0" presId="urn:microsoft.com/office/officeart/2005/8/layout/hierarchy1"/>
    <dgm:cxn modelId="{BA6DD517-93B3-43FD-88A9-CE4E729AF46A}" type="presOf" srcId="{72A6BF6D-1E85-4687-B063-BD598B46371D}" destId="{32C3AEE6-4BDB-49A6-8CD2-CA2D3EA5BC6D}" srcOrd="0" destOrd="0" presId="urn:microsoft.com/office/officeart/2005/8/layout/hierarchy1"/>
    <dgm:cxn modelId="{984531E4-E9FB-471A-8931-75E28B77E00D}" type="presOf" srcId="{0A91CD48-F253-4359-A7E8-C6803C1B1925}" destId="{0117068A-8857-43BC-AC3D-26DC1D66DD68}" srcOrd="0" destOrd="0" presId="urn:microsoft.com/office/officeart/2005/8/layout/hierarchy1"/>
    <dgm:cxn modelId="{2D94B9C1-A153-4A3D-9183-55F3A41271B0}" type="presOf" srcId="{C0B5B9A7-076F-4965-954B-DD114175EF4F}" destId="{03646ACB-F34A-46FA-90F9-6A8013C85A3B}" srcOrd="0" destOrd="0" presId="urn:microsoft.com/office/officeart/2005/8/layout/hierarchy1"/>
    <dgm:cxn modelId="{B3C5CAD0-1A94-439A-BCCA-EA215A12BD11}" srcId="{D5AC0C74-524A-4DA7-B498-E660D94649AB}" destId="{F0F23B4A-4597-493B-9FCE-D9BC54995972}" srcOrd="0" destOrd="0" parTransId="{77EFC0CB-4F8E-4257-8BA1-950551DFF4CE}" sibTransId="{5BCB74EF-FEC9-4F82-9230-6B64E2856AA6}"/>
    <dgm:cxn modelId="{F2C70B21-2DA1-4F51-B0E1-EF30FC54CE75}" srcId="{F0F23B4A-4597-493B-9FCE-D9BC54995972}" destId="{0A91CD48-F253-4359-A7E8-C6803C1B1925}" srcOrd="0" destOrd="0" parTransId="{C0B5B9A7-076F-4965-954B-DD114175EF4F}" sibTransId="{E2C63257-B4DE-4867-8044-FE745E0E01CF}"/>
    <dgm:cxn modelId="{6F48BC9A-06BB-4C16-9634-6B924DF1ED9F}" type="presOf" srcId="{BFF50CF1-DE08-46E4-A5A5-33F25E79DE77}" destId="{85CFE595-97EE-4F05-A41E-9DDD5B6A2B98}" srcOrd="0" destOrd="0" presId="urn:microsoft.com/office/officeart/2005/8/layout/hierarchy1"/>
    <dgm:cxn modelId="{D0840443-81B9-49AB-A883-0A3EA42F1DC2}" srcId="{F0F23B4A-4597-493B-9FCE-D9BC54995972}" destId="{72A6BF6D-1E85-4687-B063-BD598B46371D}" srcOrd="1" destOrd="0" parTransId="{BFF50CF1-DE08-46E4-A5A5-33F25E79DE77}" sibTransId="{5A899DAE-C102-423D-B1DF-05684D282A96}"/>
    <dgm:cxn modelId="{EB8B2E67-A883-4C22-A632-AECB304D9CBA}" type="presParOf" srcId="{70591509-7980-483C-B6F1-C969D428989B}" destId="{F3876B39-5B2A-49D9-9BD9-682413AB634E}" srcOrd="0" destOrd="0" presId="urn:microsoft.com/office/officeart/2005/8/layout/hierarchy1"/>
    <dgm:cxn modelId="{86DA27C3-DBEA-4274-AD7D-C32CC2353F7D}" type="presParOf" srcId="{F3876B39-5B2A-49D9-9BD9-682413AB634E}" destId="{B428A52D-25F0-4939-A675-DB7D365E4D55}" srcOrd="0" destOrd="0" presId="urn:microsoft.com/office/officeart/2005/8/layout/hierarchy1"/>
    <dgm:cxn modelId="{91834D13-8264-4848-AB24-B225AD5DFE7B}" type="presParOf" srcId="{B428A52D-25F0-4939-A675-DB7D365E4D55}" destId="{45453837-6662-44C6-ABB4-91AA4A2D72EF}" srcOrd="0" destOrd="0" presId="urn:microsoft.com/office/officeart/2005/8/layout/hierarchy1"/>
    <dgm:cxn modelId="{D962245B-ED21-43E0-8FE1-1CC1C8C723BE}" type="presParOf" srcId="{B428A52D-25F0-4939-A675-DB7D365E4D55}" destId="{B0DF6472-0E99-4091-885A-87C750BF0D94}" srcOrd="1" destOrd="0" presId="urn:microsoft.com/office/officeart/2005/8/layout/hierarchy1"/>
    <dgm:cxn modelId="{B97B1A3D-0E60-4179-852C-6E9FA818BC12}" type="presParOf" srcId="{F3876B39-5B2A-49D9-9BD9-682413AB634E}" destId="{6822A095-20CB-4927-86F3-3D73CA16B71D}" srcOrd="1" destOrd="0" presId="urn:microsoft.com/office/officeart/2005/8/layout/hierarchy1"/>
    <dgm:cxn modelId="{84C1716B-36DC-4899-970E-4D290F72996C}" type="presParOf" srcId="{6822A095-20CB-4927-86F3-3D73CA16B71D}" destId="{03646ACB-F34A-46FA-90F9-6A8013C85A3B}" srcOrd="0" destOrd="0" presId="urn:microsoft.com/office/officeart/2005/8/layout/hierarchy1"/>
    <dgm:cxn modelId="{8251A11B-F38B-4716-8A31-C85CD905B17F}" type="presParOf" srcId="{6822A095-20CB-4927-86F3-3D73CA16B71D}" destId="{92E93E4D-6C91-478A-AC6D-FDF3252B300B}" srcOrd="1" destOrd="0" presId="urn:microsoft.com/office/officeart/2005/8/layout/hierarchy1"/>
    <dgm:cxn modelId="{93EDF12D-4E6C-4625-9AE8-611721066DD6}" type="presParOf" srcId="{92E93E4D-6C91-478A-AC6D-FDF3252B300B}" destId="{46D94F40-1A36-4CDD-A1D9-097C31C02C09}" srcOrd="0" destOrd="0" presId="urn:microsoft.com/office/officeart/2005/8/layout/hierarchy1"/>
    <dgm:cxn modelId="{9EA04228-A0FE-4544-BB61-41C48E62E936}" type="presParOf" srcId="{46D94F40-1A36-4CDD-A1D9-097C31C02C09}" destId="{5482A78F-9807-48A6-8779-26CF4D1CA28F}" srcOrd="0" destOrd="0" presId="urn:microsoft.com/office/officeart/2005/8/layout/hierarchy1"/>
    <dgm:cxn modelId="{F52FE57F-A181-4189-9C14-94131B5122A0}" type="presParOf" srcId="{46D94F40-1A36-4CDD-A1D9-097C31C02C09}" destId="{0117068A-8857-43BC-AC3D-26DC1D66DD68}" srcOrd="1" destOrd="0" presId="urn:microsoft.com/office/officeart/2005/8/layout/hierarchy1"/>
    <dgm:cxn modelId="{474B3CC6-F5BF-4A26-8286-70D8CBD540B8}" type="presParOf" srcId="{92E93E4D-6C91-478A-AC6D-FDF3252B300B}" destId="{78BB88DE-E96F-4B6D-BD7D-BDE80B70CB49}" srcOrd="1" destOrd="0" presId="urn:microsoft.com/office/officeart/2005/8/layout/hierarchy1"/>
    <dgm:cxn modelId="{2B4323C3-C0A9-4833-A582-5B2A5CBD89FA}" type="presParOf" srcId="{6822A095-20CB-4927-86F3-3D73CA16B71D}" destId="{85CFE595-97EE-4F05-A41E-9DDD5B6A2B98}" srcOrd="2" destOrd="0" presId="urn:microsoft.com/office/officeart/2005/8/layout/hierarchy1"/>
    <dgm:cxn modelId="{4B338DFD-A092-42BE-94DC-F537603EE1E3}" type="presParOf" srcId="{6822A095-20CB-4927-86F3-3D73CA16B71D}" destId="{11B3EBF2-8C21-474E-94AE-B7172D7677DE}" srcOrd="3" destOrd="0" presId="urn:microsoft.com/office/officeart/2005/8/layout/hierarchy1"/>
    <dgm:cxn modelId="{C56C9217-37BA-4E89-A0B1-6642072753A5}" type="presParOf" srcId="{11B3EBF2-8C21-474E-94AE-B7172D7677DE}" destId="{02E828B2-2184-4FBB-8DFB-E6E2326E72C7}" srcOrd="0" destOrd="0" presId="urn:microsoft.com/office/officeart/2005/8/layout/hierarchy1"/>
    <dgm:cxn modelId="{CC868A99-C77D-4340-B61E-DEFFC20C25B3}" type="presParOf" srcId="{02E828B2-2184-4FBB-8DFB-E6E2326E72C7}" destId="{DA67E133-9D43-4643-AB8E-BF1B082387BA}" srcOrd="0" destOrd="0" presId="urn:microsoft.com/office/officeart/2005/8/layout/hierarchy1"/>
    <dgm:cxn modelId="{39278B1C-1B94-444A-AC7F-DF7E1B230A1B}" type="presParOf" srcId="{02E828B2-2184-4FBB-8DFB-E6E2326E72C7}" destId="{32C3AEE6-4BDB-49A6-8CD2-CA2D3EA5BC6D}" srcOrd="1" destOrd="0" presId="urn:microsoft.com/office/officeart/2005/8/layout/hierarchy1"/>
    <dgm:cxn modelId="{3330CD51-763F-4F56-B610-198CC90CB2E6}" type="presParOf" srcId="{11B3EBF2-8C21-474E-94AE-B7172D7677DE}" destId="{A0AA42CB-7647-47EC-9ABF-1E2979847A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0196023" cy="5418667"/>
        <a:chOff x="0" y="0"/>
        <a:chExt cx="10196023" cy="5418667"/>
      </a:xfrm>
    </dsp:grpSpPr>
    <dsp:sp modelId="{03646ACB-F34A-46FA-90F9-6A8013C85A3B}">
      <dsp:nvSpPr>
        <dsp:cNvPr id="5" name="Полилиния 4"/>
        <dsp:cNvSpPr/>
      </dsp:nvSpPr>
      <dsp:spPr bwMode="white">
        <a:xfrm>
          <a:off x="3057161" y="2259601"/>
          <a:ext cx="1870779" cy="891171"/>
        </a:xfrm>
        <a:custGeom>
          <a:avLst/>
          <a:gdLst/>
          <a:ahLst/>
          <a:cxnLst/>
          <a:pathLst>
            <a:path w="2946" h="1403">
              <a:moveTo>
                <a:pt x="2946" y="0"/>
              </a:moveTo>
              <a:lnTo>
                <a:pt x="2946" y="998"/>
              </a:lnTo>
              <a:lnTo>
                <a:pt x="0" y="998"/>
              </a:lnTo>
              <a:lnTo>
                <a:pt x="0" y="140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057161" y="2259601"/>
        <a:ext cx="1870779" cy="891171"/>
      </dsp:txXfrm>
    </dsp:sp>
    <dsp:sp modelId="{85CFE595-97EE-4F05-A41E-9DDD5B6A2B98}">
      <dsp:nvSpPr>
        <dsp:cNvPr id="8" name="Полилиния 7"/>
        <dsp:cNvSpPr/>
      </dsp:nvSpPr>
      <dsp:spPr bwMode="white">
        <a:xfrm>
          <a:off x="4927941" y="2259601"/>
          <a:ext cx="1870779" cy="891171"/>
        </a:xfrm>
        <a:custGeom>
          <a:avLst/>
          <a:gdLst/>
          <a:ahLst/>
          <a:cxnLst/>
          <a:pathLst>
            <a:path w="2946" h="1403">
              <a:moveTo>
                <a:pt x="0" y="0"/>
              </a:moveTo>
              <a:lnTo>
                <a:pt x="0" y="998"/>
              </a:lnTo>
              <a:lnTo>
                <a:pt x="2946" y="998"/>
              </a:lnTo>
              <a:lnTo>
                <a:pt x="2946" y="140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927941" y="2259601"/>
        <a:ext cx="1870779" cy="891171"/>
      </dsp:txXfrm>
    </dsp:sp>
    <dsp:sp modelId="{45453837-6662-44C6-ABB4-91AA4A2D72EF}">
      <dsp:nvSpPr>
        <dsp:cNvPr id="3" name="Скругленный прямоугольник 2"/>
        <dsp:cNvSpPr/>
      </dsp:nvSpPr>
      <dsp:spPr bwMode="white">
        <a:xfrm>
          <a:off x="2526248" y="0"/>
          <a:ext cx="4803386" cy="225960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526248" y="0"/>
        <a:ext cx="4803386" cy="2259601"/>
      </dsp:txXfrm>
    </dsp:sp>
    <dsp:sp modelId="{B0DF6472-0E99-4091-885A-87C750BF0D94}">
      <dsp:nvSpPr>
        <dsp:cNvPr id="4" name="Скругленный прямоугольник 3"/>
        <dsp:cNvSpPr/>
      </dsp:nvSpPr>
      <dsp:spPr bwMode="white">
        <a:xfrm>
          <a:off x="2866389" y="323135"/>
          <a:ext cx="4803386" cy="225960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06680" tIns="106680" rIns="106680" bIns="10668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rgbClr val="C00000"/>
              </a:solidFill>
            </a:rPr>
            <a:t>Формы проведения государственной итоговой аттестации ГИА - 9</a:t>
          </a:r>
          <a:endParaRPr>
            <a:solidFill>
              <a:schemeClr val="dk1"/>
            </a:solidFill>
          </a:endParaRPr>
        </a:p>
      </dsp:txBody>
      <dsp:txXfrm>
        <a:off x="2866389" y="323135"/>
        <a:ext cx="4803386" cy="2259601"/>
      </dsp:txXfrm>
    </dsp:sp>
    <dsp:sp modelId="{5482A78F-9807-48A6-8779-26CF4D1CA28F}">
      <dsp:nvSpPr>
        <dsp:cNvPr id="6" name="Скругленный прямоугольник 5"/>
        <dsp:cNvSpPr/>
      </dsp:nvSpPr>
      <dsp:spPr bwMode="white">
        <a:xfrm>
          <a:off x="1526524" y="3150772"/>
          <a:ext cx="3061275" cy="1943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526524" y="3150772"/>
        <a:ext cx="3061275" cy="1943910"/>
      </dsp:txXfrm>
    </dsp:sp>
    <dsp:sp modelId="{0117068A-8857-43BC-AC3D-26DC1D66DD68}">
      <dsp:nvSpPr>
        <dsp:cNvPr id="7" name="Скругленный прямоугольник 6"/>
        <dsp:cNvSpPr/>
      </dsp:nvSpPr>
      <dsp:spPr bwMode="white">
        <a:xfrm>
          <a:off x="1866665" y="3473907"/>
          <a:ext cx="3061275" cy="194391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06680" tIns="106680" rIns="106680" bIns="10668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dirty="0">
            <a:solidFill>
              <a:srgbClr val="FF0000"/>
            </a:solidFill>
            <a:latin typeface="+mn-lt"/>
          </a:endParaRPr>
        </a:p>
      </dsp:txBody>
      <dsp:txXfrm>
        <a:off x="1866665" y="3473907"/>
        <a:ext cx="3061275" cy="1943910"/>
      </dsp:txXfrm>
    </dsp:sp>
    <dsp:sp modelId="{DA67E133-9D43-4643-AB8E-BF1B082387BA}">
      <dsp:nvSpPr>
        <dsp:cNvPr id="9" name="Скругленный прямоугольник 8"/>
        <dsp:cNvSpPr/>
      </dsp:nvSpPr>
      <dsp:spPr bwMode="white">
        <a:xfrm>
          <a:off x="5268082" y="3150772"/>
          <a:ext cx="3061275" cy="1943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268082" y="3150772"/>
        <a:ext cx="3061275" cy="1943910"/>
      </dsp:txXfrm>
    </dsp:sp>
    <dsp:sp modelId="{32C3AEE6-4BDB-49A6-8CD2-CA2D3EA5BC6D}">
      <dsp:nvSpPr>
        <dsp:cNvPr id="10" name="Скругленный прямоугольник 9"/>
        <dsp:cNvSpPr/>
      </dsp:nvSpPr>
      <dsp:spPr bwMode="white">
        <a:xfrm>
          <a:off x="5608224" y="3473907"/>
          <a:ext cx="3061275" cy="194391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06680" tIns="106680" rIns="106680" bIns="10668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5608224" y="3473907"/>
        <a:ext cx="3061275" cy="1943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F375D2-E21A-4AF8-8352-77B3E120063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FFF318-D942-4C85-B76C-F575A8AD57F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1.svg"/><Relationship Id="rId11" Type="http://schemas.openxmlformats.org/officeDocument/2006/relationships/image" Target="../media/image20.png"/><Relationship Id="rId10" Type="http://schemas.openxmlformats.org/officeDocument/2006/relationships/image" Target="../media/image19.sv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0.svg"/><Relationship Id="rId7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hyperlink" Target="http://www.rustest.r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Государственная итоговая аттестация - 2026 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Об особенностях ОГЭ 2026 год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/>
          <p:nvPr/>
        </p:nvGraphicFramePr>
        <p:xfrm>
          <a:off x="789709" y="1677324"/>
          <a:ext cx="10619971" cy="3352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11716"/>
                <a:gridCol w="2498164"/>
                <a:gridCol w="5710091"/>
              </a:tblGrid>
              <a:tr h="588083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Учебный предмет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Продолжительность </a:t>
                      </a:r>
                      <a:endParaRPr kumimoji="0" lang="ru-RU" sz="2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экзамена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Разрешенные дополнительные </a:t>
                      </a:r>
                      <a:endParaRPr kumimoji="0" lang="ru-RU" sz="2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материалы и оборудование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94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235 мин (3 ч 55 м)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Орфографические словари.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588083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235 мин (3 ч 55 мин)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Справочные материалы.</a:t>
                      </a:r>
                      <a:endParaRPr kumimoji="0" lang="ru-RU" sz="2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линейку, непрограммируемый калькулятор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94042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 (3 ч)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 используются.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/>
                </a:tc>
              </a:tr>
              <a:tr h="294042">
                <a:tc>
                  <a:txBody>
                    <a:bodyPr/>
                    <a:lstStyle/>
                    <a:p>
                      <a:pPr marL="0" marR="0" lvl="0" indent="-368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180 мин (3 ч)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 используются.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 horzOverflow="overflow"/>
                </a:tc>
              </a:tr>
              <a:tr h="588083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235 минут</a:t>
                      </a:r>
                      <a:endParaRPr kumimoji="0" lang="ru-RU" sz="2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(3 ч 55 мин)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Книги с текстами художественных произведений и сборники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/>
                </a:tc>
              </a:tr>
              <a:tr h="588083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минут (3 ч)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Инструкция по ТБ.</a:t>
                      </a:r>
                      <a:endParaRPr kumimoji="0" lang="ru-RU" sz="2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Непрограммируемый калькулятор.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480" y="842926"/>
            <a:ext cx="10274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Всё об учебных предметах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/>
          <p:nvPr/>
        </p:nvGraphicFramePr>
        <p:xfrm>
          <a:off x="798483" y="1535769"/>
          <a:ext cx="10595033" cy="4114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6778"/>
                <a:gridCol w="2498164"/>
                <a:gridCol w="5710091"/>
              </a:tblGrid>
              <a:tr h="507296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Учебный предмет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Продолжительность 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экзамена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Разрешенные дополнительные 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материалы и оборудование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760944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120 минут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(2 ч)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географические атласы  7, 8 и 9 классы 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непрограммируемый калькулятор;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линейка.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/>
                </a:tc>
              </a:tr>
              <a:tr h="507296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150 минут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(2 ч 30 м)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Инструкция по правилам безопасности 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Компьютер.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/>
                </a:tc>
              </a:tr>
              <a:tr h="1014592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Иностранный язык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120 минут (2ч письмен часть + 6 мин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на устный ответ).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Инструкция по правилам безопасности (для каждой аудитории);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Компьютер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 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67703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 минут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 ч)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Инструкции по ТБ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Непрограммируемый калькулятор.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339265"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минут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(3 ч)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/>
                </a:tc>
                <a:tc>
                  <a:txBody>
                    <a:bodyPr/>
                    <a:lstStyle/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Линейка;  карандаш;</a:t>
                      </a: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209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непрограммируемый калькулятор.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Всё об учебных предметах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80901" y="1178039"/>
          <a:ext cx="9975272" cy="508756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959332"/>
                <a:gridCol w="2793076"/>
                <a:gridCol w="4222864"/>
              </a:tblGrid>
              <a:tr h="365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Предмет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Минимальный балл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В профильные классы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Русский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15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26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Математика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8 (2 б за геометрию)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18 – 19 (6 – 7 за геометрию)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Физика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11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31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Химия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10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27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Биология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13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34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65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География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12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23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Обществознание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14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29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История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11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26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Литература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16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27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Информатика и ИКТ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5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14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Иностранный язык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29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55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20B0604020202020204" pitchFamily="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642" y="593264"/>
            <a:ext cx="10274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Минимальные баллы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1451" y="1425221"/>
            <a:ext cx="106319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ru-RU" altLang="ru-RU" sz="2400" dirty="0">
                <a:solidFill>
                  <a:srgbClr val="663300"/>
                </a:solidFill>
              </a:rPr>
              <a:t>Если выпускник </a:t>
            </a:r>
            <a:r>
              <a:rPr lang="ru-RU" altLang="ru-RU" sz="2400" b="1" dirty="0">
                <a:solidFill>
                  <a:srgbClr val="FF0000"/>
                </a:solidFill>
              </a:rPr>
              <a:t>по двум  предметам </a:t>
            </a:r>
            <a:r>
              <a:rPr lang="ru-RU" altLang="ru-RU" sz="2400" dirty="0">
                <a:solidFill>
                  <a:srgbClr val="663300"/>
                </a:solidFill>
              </a:rPr>
              <a:t>получает результат ниже минимального количества баллов, то </a:t>
            </a:r>
            <a:r>
              <a:rPr lang="ru-RU" altLang="ru-RU" sz="2400" b="1" dirty="0">
                <a:solidFill>
                  <a:srgbClr val="FF0000"/>
                </a:solidFill>
              </a:rPr>
              <a:t>он может пересдать эти экзамены в этом же году</a:t>
            </a:r>
            <a:r>
              <a:rPr lang="ru-RU" altLang="ru-RU" sz="2400" dirty="0">
                <a:solidFill>
                  <a:srgbClr val="663300"/>
                </a:solidFill>
              </a:rPr>
              <a:t> в резервные дни, которые устанавливаются приказом Министерства просвещения Российской Федерации.</a:t>
            </a:r>
            <a:endParaRPr lang="ru-RU" altLang="ru-RU" sz="2400" dirty="0">
              <a:solidFill>
                <a:srgbClr val="66330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400" dirty="0">
                <a:solidFill>
                  <a:srgbClr val="663300"/>
                </a:solidFill>
              </a:rPr>
              <a:t>Если выпускник </a:t>
            </a:r>
            <a:r>
              <a:rPr lang="ru-RU" altLang="ru-RU" sz="2400" b="1" dirty="0">
                <a:solidFill>
                  <a:srgbClr val="FF0000"/>
                </a:solidFill>
              </a:rPr>
              <a:t>по трём предметам </a:t>
            </a:r>
            <a:r>
              <a:rPr lang="ru-RU" altLang="ru-RU" sz="2400" dirty="0">
                <a:solidFill>
                  <a:srgbClr val="663300"/>
                </a:solidFill>
              </a:rPr>
              <a:t>получает результаты, ниже минимального количества баллов, то он </a:t>
            </a:r>
            <a:r>
              <a:rPr lang="ru-RU" altLang="ru-RU" sz="2400" b="1" dirty="0">
                <a:solidFill>
                  <a:srgbClr val="FF0000"/>
                </a:solidFill>
              </a:rPr>
              <a:t>может пересдать ОГЭ в  сентябре</a:t>
            </a:r>
            <a:r>
              <a:rPr lang="ru-RU" altLang="ru-RU" sz="2400" dirty="0">
                <a:solidFill>
                  <a:srgbClr val="663300"/>
                </a:solidFill>
              </a:rPr>
              <a:t>. </a:t>
            </a:r>
            <a:endParaRPr lang="ru-RU" altLang="ru-RU" sz="2400" dirty="0">
              <a:solidFill>
                <a:srgbClr val="66330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Если в сентябре снова получил (а) неудовлетворительную отметку, то участник ГИА остаётся на повторное обучение.</a:t>
            </a:r>
            <a:endParaRPr lang="ru-RU" altLang="ru-RU" sz="24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Не допустят на пересдачу в текущем году, если:</a:t>
            </a:r>
            <a:endParaRPr lang="ru-RU" altLang="ru-RU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н</a:t>
            </a:r>
            <a:r>
              <a:rPr lang="ru-RU" altLang="ru-RU" sz="2400" dirty="0" smtClean="0"/>
              <a:t>еявка  </a:t>
            </a:r>
            <a:r>
              <a:rPr lang="ru-RU" altLang="ru-RU" sz="2400" dirty="0"/>
              <a:t>на экзамен без уважительной причины;</a:t>
            </a:r>
            <a:endParaRPr lang="ru-RU" alt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результаты были отменены ГЭК, в связи с выявлением фактов нарушения участником ОГЭ установленного порядка проведения ОГЭ.</a:t>
            </a:r>
            <a:endParaRPr lang="ru-RU" altLang="ru-RU" sz="2400" dirty="0"/>
          </a:p>
          <a:p>
            <a:pPr marL="0" indent="0" eaLnBrk="1" hangingPunct="1">
              <a:buNone/>
            </a:pP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778" y="778890"/>
            <a:ext cx="10313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</a:rPr>
              <a:t>Если неудовлетворительный результат за экзамен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1470923"/>
            <a:ext cx="101914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Начало всех экзаменов 10.00 часов. В ППЭ надо явиться к 9.00 ч.</a:t>
            </a:r>
            <a:endParaRPr lang="ru-RU" alt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Если опоздал на экзамен! </a:t>
            </a:r>
            <a:endParaRPr lang="ru-RU" alt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Участник будет допущен на экзамены! Дополнительное время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</a:t>
            </a: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предусмотрено при этом!</a:t>
            </a:r>
            <a:endParaRPr lang="ru-RU" altLang="ru-RU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В ППЭ выпускник обязан предоставить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паспорт</a:t>
            </a:r>
            <a:r>
              <a:rPr lang="ru-RU" alt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  <a:endParaRPr lang="ru-RU" altLang="ru-RU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Взять с собой на экзамен: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черную </a:t>
            </a:r>
            <a:r>
              <a:rPr lang="ru-RU" alt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гелевую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ручку</a:t>
            </a: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дополнительные устройства и материалы, используемые по отдельным предметам, в соответствии с перечнем.</a:t>
            </a:r>
            <a:endParaRPr lang="ru-RU" altLang="ru-RU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Правила поведения участников до экзамена!</a:t>
            </a:r>
            <a:endParaRPr lang="ru-RU" altLang="ru-RU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арандаш со сплошной заливкой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42662" y="4784346"/>
            <a:ext cx="914400" cy="914400"/>
          </a:xfrm>
          <a:prstGeom prst="rect">
            <a:avLst/>
          </a:prstGeom>
        </p:spPr>
      </p:pic>
      <p:pic>
        <p:nvPicPr>
          <p:cNvPr id="7" name="Рисунок 6" descr="Линейка со сплошной заливкой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6894" y="4784346"/>
            <a:ext cx="914400" cy="914400"/>
          </a:xfrm>
          <a:prstGeom prst="rect">
            <a:avLst/>
          </a:prstGeom>
        </p:spPr>
      </p:pic>
      <p:pic>
        <p:nvPicPr>
          <p:cNvPr id="9" name="Рисунок 8" descr="Карта с кнопкой со сплошной заливкой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5476" y="4784346"/>
            <a:ext cx="914400" cy="914400"/>
          </a:xfrm>
          <a:prstGeom prst="rect">
            <a:avLst/>
          </a:prstGeom>
        </p:spPr>
      </p:pic>
      <p:pic>
        <p:nvPicPr>
          <p:cNvPr id="11" name="Рисунок 10" descr="Лекарство со сплошной заливкой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0051" y="4821968"/>
            <a:ext cx="914400" cy="914400"/>
          </a:xfrm>
          <a:prstGeom prst="rect">
            <a:avLst/>
          </a:prstGeom>
        </p:spPr>
      </p:pic>
      <p:pic>
        <p:nvPicPr>
          <p:cNvPr id="13" name="Рисунок 12" descr="Часы со сплошной заливкой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6480" y="2080017"/>
            <a:ext cx="914400" cy="914400"/>
          </a:xfrm>
          <a:prstGeom prst="rect">
            <a:avLst/>
          </a:prstGeom>
        </p:spPr>
      </p:pic>
      <p:pic>
        <p:nvPicPr>
          <p:cNvPr id="15" name="Рисунок 14" descr="Женщина со сплошной заливкой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4384" y="4347556"/>
            <a:ext cx="1598446" cy="15960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>
            <a:fillRect/>
          </a:stretch>
        </p:blipFill>
        <p:spPr bwMode="auto">
          <a:xfrm>
            <a:off x="729763" y="633047"/>
            <a:ext cx="10937630" cy="55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483" y="1278073"/>
            <a:ext cx="10595033" cy="360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Что нельзя делать на экзамене!</a:t>
            </a:r>
            <a:endParaRPr lang="ru-RU" alt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19405" indent="-31940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Разговаривать.</a:t>
            </a:r>
            <a:endParaRPr lang="ru-RU" altLang="ru-RU" sz="2000" dirty="0"/>
          </a:p>
          <a:p>
            <a:pPr marL="319405" indent="-31940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Вставать с места без разрешения.</a:t>
            </a:r>
            <a:endParaRPr lang="ru-RU" altLang="ru-RU" sz="2000" dirty="0"/>
          </a:p>
          <a:p>
            <a:pPr marL="319405" indent="-31940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Пересаживаться.</a:t>
            </a:r>
            <a:endParaRPr lang="ru-RU" altLang="ru-RU" sz="2000" dirty="0"/>
          </a:p>
          <a:p>
            <a:pPr marL="319405" indent="-31940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Обмениваться любыми материалами и предметами.</a:t>
            </a:r>
            <a:endParaRPr lang="ru-RU" altLang="ru-RU" sz="2000" dirty="0"/>
          </a:p>
          <a:p>
            <a:pPr marL="319405" indent="-31940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Пользоваться мобильными телефонами и иными средствами связи, любыми </a:t>
            </a:r>
            <a:r>
              <a:rPr lang="ru-RU" altLang="ru-RU" sz="2000" dirty="0" err="1"/>
              <a:t>электронно</a:t>
            </a:r>
            <a:r>
              <a:rPr lang="ru-RU" altLang="ru-RU" sz="2000" dirty="0"/>
              <a:t> -</a:t>
            </a:r>
            <a:endParaRPr lang="ru-RU" altLang="ru-RU" sz="2000" dirty="0"/>
          </a:p>
          <a:p>
            <a:pPr marL="319405" indent="-31940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 вычислительными устройствами.</a:t>
            </a:r>
            <a:endParaRPr lang="ru-RU" altLang="ru-RU" sz="2000" dirty="0"/>
          </a:p>
          <a:p>
            <a:pPr marL="319405" indent="-31940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Пользоваться справочными материалами кроме тех, которые разрешены Рособрнадзором.</a:t>
            </a:r>
            <a:endParaRPr lang="ru-RU" altLang="ru-RU" sz="2000" dirty="0"/>
          </a:p>
          <a:p>
            <a:pPr marL="319405" indent="-31940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Ходить без сопровождения по ППЭ во время экзамена.</a:t>
            </a: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FF0000"/>
                </a:solidFill>
              </a:rPr>
              <a:t>Что может быть если нарушил правила?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/>
              <a:t>Организаторы вместе с уполномоченным представителем ГЭК при нарушении правил и отказе в их соблюдении,  </a:t>
            </a:r>
            <a:r>
              <a:rPr lang="ru-RU" altLang="ru-RU" sz="2000" b="1" dirty="0">
                <a:solidFill>
                  <a:srgbClr val="FF0000"/>
                </a:solidFill>
              </a:rPr>
              <a:t>вправе удалить участника ОГЭ с экзамена,  </a:t>
            </a:r>
            <a:r>
              <a:rPr lang="ru-RU" altLang="ru-RU" sz="2000" dirty="0"/>
              <a:t>с внесением записи в протокол проведения экзамена в аудитории с указанием причины удаления. </a:t>
            </a: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ru-RU" altLang="ru-RU" sz="2000" dirty="0"/>
              <a:t>На бланках и в пропуске ставится метка о факте удаления с экзамена. </a:t>
            </a:r>
            <a:endParaRPr lang="ru-RU" alt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Правила поведения участников во время экзамена!</a:t>
            </a:r>
            <a:endParaRPr lang="ru-RU" altLang="ru-RU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Открытая книга со сплошной заливкой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22080" y="5110258"/>
            <a:ext cx="914400" cy="914400"/>
          </a:xfrm>
          <a:prstGeom prst="rect">
            <a:avLst/>
          </a:prstGeom>
        </p:spPr>
      </p:pic>
      <p:pic>
        <p:nvPicPr>
          <p:cNvPr id="8" name="Рисунок 7" descr="Смартфон со сплошной заливкой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666" y="5131436"/>
            <a:ext cx="914400" cy="914400"/>
          </a:xfrm>
          <a:prstGeom prst="rect">
            <a:avLst/>
          </a:prstGeom>
        </p:spPr>
      </p:pic>
      <p:pic>
        <p:nvPicPr>
          <p:cNvPr id="10" name="Рисунок 9" descr="Динамик телефона  со сплошной заливкой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2452" y="5089683"/>
            <a:ext cx="914400" cy="914400"/>
          </a:xfrm>
          <a:prstGeom prst="rect">
            <a:avLst/>
          </a:prstGeom>
        </p:spPr>
      </p:pic>
      <p:pic>
        <p:nvPicPr>
          <p:cNvPr id="12" name="Рисунок 11" descr="Видеокамера со сплошной заливкой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2131" y="5110258"/>
            <a:ext cx="914400" cy="9144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737360" y="5110258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41843" y="5089683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15772" y="5110258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628974" y="5089683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98278" y="5131436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830410" y="5110559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919449" y="5120998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435069" y="5108601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 апелляции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730" y="1346340"/>
            <a:ext cx="10357657" cy="4926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В каком случае можно подавать апелляцию!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1) Если нарушен порядок проведения ОГЭ. </a:t>
            </a:r>
            <a:endParaRPr lang="ru-RU" altLang="ru-RU" sz="2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Когда подать? </a:t>
            </a:r>
            <a:r>
              <a:rPr lang="ru-RU" altLang="ru-RU" sz="2800" dirty="0"/>
              <a:t>В день экзамена после сдачи бланков ОГЭ </a:t>
            </a:r>
            <a:r>
              <a:rPr lang="ru-RU" altLang="ru-RU" sz="2800" b="1" dirty="0">
                <a:solidFill>
                  <a:srgbClr val="FF0000"/>
                </a:solidFill>
              </a:rPr>
              <a:t>до выхода из ППЭ!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2) Не согласны с выставленными баллами по ОГЭ.</a:t>
            </a:r>
            <a:endParaRPr lang="ru-RU" altLang="ru-RU" sz="2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Когда подать? </a:t>
            </a:r>
            <a:r>
              <a:rPr lang="ru-RU" altLang="ru-RU" sz="2800" b="1" dirty="0"/>
              <a:t>в течение двух рабочих дней после официального объявления результатов экзамена и ознакомления с ними!</a:t>
            </a:r>
            <a:endParaRPr lang="ru-RU" altLang="ru-RU" sz="2800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Результаты апелляционной комиссии!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dirty="0"/>
              <a:t>1) Проводится проверка, принимаются соответствующие меры.</a:t>
            </a:r>
            <a:endParaRPr lang="ru-RU" altLang="ru-RU" sz="2800" dirty="0"/>
          </a:p>
          <a:p>
            <a:pPr>
              <a:lnSpc>
                <a:spcPct val="80000"/>
              </a:lnSpc>
            </a:pPr>
            <a:r>
              <a:rPr lang="ru-RU" altLang="ru-RU" sz="2800" dirty="0"/>
              <a:t>2) По результатам рассмотрения апелляции о не согласии с выставленными баллами,  количество выставленных баллов может быть изменено как в сторону </a:t>
            </a:r>
            <a:r>
              <a:rPr lang="ru-RU" altLang="ru-RU" sz="2800" b="1" dirty="0"/>
              <a:t>увеличения, так и в сторону уменьшения</a:t>
            </a:r>
            <a:r>
              <a:rPr lang="ru-RU" altLang="ru-RU" sz="2800" dirty="0"/>
              <a:t>.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924" y="1278073"/>
            <a:ext cx="104121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>
                <a:cs typeface="Times New Roman" panose="02020603050405020304" pitchFamily="18" charset="0"/>
              </a:rPr>
              <a:t>Результаты государственной итоговой аттестации признаются </a:t>
            </a:r>
            <a:r>
              <a:rPr lang="ru-RU" altLang="ru-RU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удовлетворительными</a:t>
            </a:r>
            <a:r>
              <a:rPr lang="ru-RU" altLang="ru-RU" sz="2400" dirty="0">
                <a:cs typeface="Times New Roman" panose="02020603050405020304" pitchFamily="18" charset="0"/>
              </a:rPr>
              <a:t>, если обучающийся набрал количество баллов по учебным предметам </a:t>
            </a:r>
            <a:r>
              <a:rPr lang="ru-RU" altLang="ru-RU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не ниже минимального! </a:t>
            </a:r>
            <a:endParaRPr lang="ru-RU" altLang="ru-RU" sz="24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Как выставляют отметки в аттестат! </a:t>
            </a:r>
            <a:endParaRPr 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Итоговые отметки за 9 класс по</a:t>
            </a:r>
            <a:r>
              <a:rPr lang="ru-RU" sz="2400" b="1" dirty="0">
                <a:cs typeface="Times New Roman" panose="02020603050405020304" pitchFamily="18" charset="0"/>
              </a:rPr>
              <a:t> математике, русскому языку и двум учебным предметам, сдаваемым по выбору о</a:t>
            </a:r>
            <a:r>
              <a:rPr lang="ru-RU" sz="2400" dirty="0">
                <a:cs typeface="Times New Roman" panose="02020603050405020304" pitchFamily="18" charset="0"/>
              </a:rPr>
              <a:t>бучающегося, определяются как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среднее арифметическое: годовой и экзаменационной отметок выпускника </a:t>
            </a:r>
            <a:r>
              <a:rPr lang="ru-RU" sz="2400" dirty="0">
                <a:cs typeface="Times New Roman" panose="02020603050405020304" pitchFamily="18" charset="0"/>
              </a:rPr>
              <a:t>и выставляются в аттестат целыми числами в соответствии с </a:t>
            </a:r>
            <a:r>
              <a:rPr lang="ru-RU" sz="2400" b="1" dirty="0">
                <a:cs typeface="Times New Roman" panose="02020603050405020304" pitchFamily="18" charset="0"/>
              </a:rPr>
              <a:t>правилами </a:t>
            </a:r>
            <a:r>
              <a:rPr lang="ru-RU" sz="2400" dirty="0">
                <a:cs typeface="Times New Roman" panose="02020603050405020304" pitchFamily="18" charset="0"/>
              </a:rPr>
              <a:t>математического округления.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cs typeface="Times New Roman" panose="02020603050405020304" pitchFamily="18" charset="0"/>
              </a:rPr>
              <a:t>другим</a:t>
            </a:r>
            <a:r>
              <a:rPr lang="ru-RU" sz="2400" dirty="0">
                <a:cs typeface="Times New Roman" panose="02020603050405020304" pitchFamily="18" charset="0"/>
              </a:rPr>
              <a:t> учебным предметам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итоговые отметки </a:t>
            </a:r>
            <a:r>
              <a:rPr lang="ru-RU" sz="2400" dirty="0">
                <a:cs typeface="Times New Roman" panose="02020603050405020304" pitchFamily="18" charset="0"/>
              </a:rPr>
              <a:t>за 9 класс выставляются на основе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годовой отметки </a:t>
            </a:r>
            <a:r>
              <a:rPr lang="ru-RU" sz="2400" dirty="0">
                <a:cs typeface="Times New Roman" panose="02020603050405020304" pitchFamily="18" charset="0"/>
              </a:rPr>
              <a:t>выпускника за 9 класс.</a:t>
            </a:r>
            <a:endParaRPr lang="ru-RU" sz="2400" dirty="0"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 результатах. Как выставляют отметки в аттестат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043" y="693298"/>
            <a:ext cx="105950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Что нужно делать, чтобы успешно сдать экзамен и получить аттестат об окончании основного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1770516"/>
            <a:ext cx="105950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663300"/>
                </a:solidFill>
              </a:rPr>
              <a:t>Готовиться ежедневно по всем учебным предметам.</a:t>
            </a:r>
            <a:endParaRPr lang="ru-RU" altLang="ru-RU" sz="2400" dirty="0">
              <a:solidFill>
                <a:srgbClr val="66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663300"/>
                </a:solidFill>
              </a:rPr>
              <a:t>Повторять и систематизировать изученные темы по предметам.</a:t>
            </a:r>
            <a:endParaRPr lang="ru-RU" altLang="ru-RU" sz="2400" dirty="0">
              <a:solidFill>
                <a:srgbClr val="66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663300"/>
                </a:solidFill>
              </a:rPr>
              <a:t>При подготовке к экзаменам изучить и использовать при подготовке </a:t>
            </a:r>
            <a:r>
              <a:rPr lang="ru-RU" altLang="ru-RU" sz="2400" b="1" dirty="0">
                <a:solidFill>
                  <a:srgbClr val="FF0000"/>
                </a:solidFill>
              </a:rPr>
              <a:t>кодификатор </a:t>
            </a:r>
            <a:r>
              <a:rPr lang="ru-RU" altLang="ru-RU" sz="2400" dirty="0">
                <a:solidFill>
                  <a:srgbClr val="663300"/>
                </a:solidFill>
              </a:rPr>
              <a:t>проверяемых элементов содержания: он содержит перечень тем, по которым могут быть сформулированы задания. Ознакомиться и скачать кодификатор можно с </a:t>
            </a:r>
            <a:r>
              <a:rPr lang="ru-RU" altLang="ru-RU" sz="2400" dirty="0">
                <a:solidFill>
                  <a:srgbClr val="FF0000"/>
                </a:solidFill>
              </a:rPr>
              <a:t>официального сайта ФИПИ!</a:t>
            </a:r>
            <a:endParaRPr lang="ru-RU" altLang="ru-RU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Ознакомиться с </a:t>
            </a:r>
            <a:r>
              <a:rPr lang="ru-RU" altLang="ru-RU" sz="2400" b="1" dirty="0"/>
              <a:t>демонстрационным материалом КИМ</a:t>
            </a:r>
            <a:r>
              <a:rPr lang="ru-RU" altLang="ru-RU" sz="2400" dirty="0"/>
              <a:t>, изучить в них инструкции, обратить внимание на отведённое время на работу, в каком порядке выполнять задания, как записывать ответы, скачать также с </a:t>
            </a:r>
            <a:r>
              <a:rPr lang="ru-RU" altLang="ru-RU" sz="2400" dirty="0">
                <a:solidFill>
                  <a:srgbClr val="FF0000"/>
                </a:solidFill>
              </a:rPr>
              <a:t>официального сайта ФИПИ!</a:t>
            </a:r>
            <a:endParaRPr lang="ru-RU" altLang="ru-RU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FF0000"/>
                </a:solidFill>
              </a:rPr>
              <a:t>Использовать задания открытого банка ФИПИ и другие источники!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2784" y="777855"/>
          <a:ext cx="101960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Что нужно делать, чтобы успешно сдать экзамен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96196"/>
            <a:ext cx="105950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Соблюдай режим дня!</a:t>
            </a:r>
            <a:endParaRPr lang="ru-RU" alt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Не пытайся выучить всё за один день, распредели поэтапно!</a:t>
            </a:r>
            <a:endParaRPr lang="ru-RU" alt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Гуляй на свежем воздухе!</a:t>
            </a:r>
            <a:endParaRPr lang="ru-RU" alt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Правильное питание - залог твоего здоровья!</a:t>
            </a:r>
            <a:endParaRPr lang="ru-RU" alt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Помни о том, что ты не один! </a:t>
            </a:r>
            <a:endParaRPr lang="ru-RU" alt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Тебе всегда придут на помощь: учителя, родители и близкие!</a:t>
            </a:r>
            <a:endParaRPr lang="ru-RU" alt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Старайся регулировать свое волнение.</a:t>
            </a:r>
            <a:endParaRPr lang="ru-RU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Будь уверен (а) в своих силах! У тебя всё получится!</a:t>
            </a:r>
            <a:endParaRPr lang="ru-RU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altLang="ru-RU" sz="2400" dirty="0"/>
              <a:t>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8406"/>
          </a:xfrm>
        </p:spPr>
        <p:txBody>
          <a:bodyPr>
            <a:normAutofit fontScale="90000"/>
          </a:bodyPr>
          <a:lstStyle/>
          <a:p>
            <a:r>
              <a:rPr lang="ru-RU" i="1" spc="-1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САЙТЫ </a:t>
            </a:r>
            <a:r>
              <a:rPr lang="ru-RU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lang="ru-RU" i="1" spc="-43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i="1" spc="-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ПОМОЩЬ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1806975"/>
            <a:ext cx="10187352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lang="ru-RU" sz="22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fipi.ru</a:t>
            </a:r>
            <a:r>
              <a:rPr lang="ru-RU" sz="2200" b="1" spc="-25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lang="ru-RU" sz="2200" b="1" spc="-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Федеральный </a:t>
            </a:r>
            <a:r>
              <a:rPr lang="ru-RU" sz="2200" b="1" spc="7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институт </a:t>
            </a:r>
            <a:r>
              <a:rPr lang="ru-RU" sz="2200" b="1" spc="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педагогических</a:t>
            </a:r>
            <a:r>
              <a:rPr lang="ru-RU" sz="2200" b="1" spc="39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-1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измерений</a:t>
            </a:r>
            <a:endParaRPr lang="ru-RU" sz="2200" dirty="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lang="ru-RU" sz="22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ege.edu.ru</a:t>
            </a:r>
            <a:r>
              <a:rPr lang="ru-RU" sz="2200" b="1" spc="-15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 </a:t>
            </a:r>
            <a:r>
              <a:rPr lang="ru-RU" sz="22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</a:t>
            </a:r>
            <a:r>
              <a:rPr lang="ru-RU" sz="2200" b="1" spc="-6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-3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Официальный</a:t>
            </a:r>
            <a:r>
              <a:rPr lang="ru-RU" sz="2200" b="1" spc="16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-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информационный	портал</a:t>
            </a:r>
            <a:r>
              <a:rPr lang="ru-RU" sz="2200" b="1" spc="14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ЕГЭ</a:t>
            </a:r>
            <a:endParaRPr lang="ru-RU" sz="2200" dirty="0">
              <a:latin typeface="Georgia" panose="02040502050405020303"/>
              <a:cs typeface="Georgia" panose="02040502050405020303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lang="ru-RU" sz="22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obrnadzor.gov.ru</a:t>
            </a:r>
            <a:r>
              <a:rPr lang="ru-RU" sz="2200" b="1" spc="-35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lang="ru-RU" sz="2200" b="1" spc="-1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Федеральная </a:t>
            </a:r>
            <a:r>
              <a:rPr lang="ru-RU" sz="2200" b="1" spc="-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служба </a:t>
            </a:r>
            <a:r>
              <a:rPr lang="ru-RU" sz="2200" b="1" spc="3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-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по</a:t>
            </a:r>
            <a:r>
              <a:rPr lang="ru-RU" sz="2200" b="1" spc="17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1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надзору	</a:t>
            </a:r>
            <a:r>
              <a:rPr lang="ru-RU" sz="2200" b="1" spc="5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в </a:t>
            </a:r>
            <a:r>
              <a:rPr lang="ru-RU" sz="2200" b="1" spc="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сфере  </a:t>
            </a:r>
            <a:r>
              <a:rPr lang="ru-RU" sz="2200" b="1" spc="-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образования </a:t>
            </a:r>
            <a:r>
              <a:rPr lang="ru-RU" sz="22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lang="ru-RU" sz="2200" b="1" spc="-12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науки</a:t>
            </a:r>
            <a:endParaRPr lang="ru-RU" sz="2200" dirty="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lang="ru-RU" sz="22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  <a:hlinkClick r:id="rId1"/>
              </a:rPr>
              <a:t>www.rustest.ru</a:t>
            </a:r>
            <a:r>
              <a:rPr lang="ru-RU" sz="2200" b="1" spc="-25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  <a:hlinkClick r:id="rId1"/>
              </a:rPr>
              <a:t> </a:t>
            </a:r>
            <a:r>
              <a:rPr lang="ru-RU" sz="22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lang="ru-RU" sz="2200" b="1" spc="-3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Официальный </a:t>
            </a:r>
            <a:r>
              <a:rPr lang="ru-RU" sz="2200" b="1" spc="4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сайт </a:t>
            </a:r>
            <a:r>
              <a:rPr lang="ru-RU" sz="2200" b="1" spc="-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Федерального</a:t>
            </a:r>
            <a:r>
              <a:rPr lang="ru-RU" sz="2200" b="1" spc="-5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центра</a:t>
            </a:r>
            <a:endParaRPr lang="ru-RU" sz="2200" dirty="0">
              <a:latin typeface="Georgia" panose="02040502050405020303"/>
              <a:cs typeface="Georgia" panose="02040502050405020303"/>
            </a:endParaRPr>
          </a:p>
          <a:p>
            <a:pPr marL="635" algn="ctr">
              <a:lnSpc>
                <a:spcPct val="100000"/>
              </a:lnSpc>
            </a:pPr>
            <a:r>
              <a:rPr lang="ru-RU" sz="2200" b="1" spc="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Тестирования</a:t>
            </a:r>
            <a:endParaRPr lang="ru-RU" sz="2200" dirty="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lang="ru-RU" sz="22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mon.gov.ru</a:t>
            </a:r>
            <a:r>
              <a:rPr lang="ru-RU" sz="2200" b="1" spc="-15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 </a:t>
            </a:r>
            <a:r>
              <a:rPr lang="ru-RU" sz="2200" b="1" spc="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Министерство </a:t>
            </a:r>
            <a:r>
              <a:rPr lang="ru-RU" sz="2200" b="1" spc="-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образования</a:t>
            </a:r>
            <a:r>
              <a:rPr lang="ru-RU" sz="2200" b="1" spc="28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-3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lang="ru-RU" sz="2200" b="1" spc="17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200" b="1" spc="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науки	</a:t>
            </a:r>
            <a:r>
              <a:rPr lang="ru-RU" sz="2200" b="1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Российской</a:t>
            </a:r>
            <a:endParaRPr lang="ru-RU" sz="2200" dirty="0">
              <a:latin typeface="Georgia" panose="02040502050405020303"/>
              <a:cs typeface="Georgia" panose="02040502050405020303"/>
            </a:endParaRPr>
          </a:p>
          <a:p>
            <a:pPr marL="635" algn="ctr">
              <a:lnSpc>
                <a:spcPct val="100000"/>
              </a:lnSpc>
            </a:pPr>
            <a:r>
              <a:rPr lang="ru-RU" sz="2200" b="1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Федерации</a:t>
            </a:r>
            <a:endParaRPr lang="ru-RU" sz="2200" dirty="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5610"/>
            <a:ext cx="9601196" cy="908214"/>
          </a:xfrm>
        </p:spPr>
        <p:txBody>
          <a:bodyPr/>
          <a:lstStyle/>
          <a:p>
            <a:r>
              <a:rPr lang="ru-RU" sz="3600" b="1" kern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РОСОБРНАДЗОР ПРЕДУПРЕЖДАЕТ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013403"/>
            <a:ext cx="9809283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663300"/>
                </a:solidFill>
                <a:latin typeface="Times New Roman" panose="02020603050405020304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kern="0" dirty="0">
                <a:solidFill>
                  <a:srgbClr val="663300"/>
                </a:solidFill>
                <a:latin typeface="Times New Roman" panose="02020603050405020304" pitchFamily="18" charset="0"/>
              </a:rPr>
              <a:t>предложения купить доступ</a:t>
            </a:r>
            <a:r>
              <a:rPr lang="ru-RU" sz="2800" kern="0" dirty="0">
                <a:solidFill>
                  <a:srgbClr val="663300"/>
                </a:solidFill>
                <a:latin typeface="Times New Roman" panose="02020603050405020304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kern="0" dirty="0">
                <a:solidFill>
                  <a:srgbClr val="663300"/>
                </a:solidFill>
                <a:latin typeface="Times New Roman" panose="02020603050405020304" pitchFamily="18" charset="0"/>
              </a:rPr>
              <a:t>акция недобросовестных сайтов-мошенников</a:t>
            </a:r>
            <a:r>
              <a:rPr lang="ru-RU" sz="2800" kern="0" dirty="0">
                <a:solidFill>
                  <a:srgbClr val="663300"/>
                </a:solidFill>
                <a:latin typeface="Times New Roman" panose="02020603050405020304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kern="0" dirty="0">
                <a:solidFill>
                  <a:srgbClr val="FF0000"/>
                </a:solidFill>
                <a:latin typeface="Times New Roman" panose="02020603050405020304" pitchFamily="18" charset="0"/>
                <a:hlinkClick r:id="rId1"/>
              </a:rPr>
              <a:t>Интернет</a:t>
            </a:r>
            <a:r>
              <a:rPr lang="ru-RU" sz="2800" kern="0" dirty="0">
                <a:solidFill>
                  <a:srgbClr val="663300"/>
                </a:solidFill>
                <a:latin typeface="Times New Roman" panose="02020603050405020304" pitchFamily="18" charset="0"/>
              </a:rPr>
              <a:t>-пользователей.</a:t>
            </a:r>
            <a:endParaRPr lang="ru-RU" sz="2800" kern="0" dirty="0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663300"/>
                </a:solidFill>
                <a:latin typeface="Times New Roman" panose="02020603050405020304" pitchFamily="18" charset="0"/>
              </a:rPr>
              <a:t>Материалы открытого банка </a:t>
            </a:r>
            <a:r>
              <a:rPr lang="ru-RU" sz="2800" b="1" kern="0" dirty="0">
                <a:solidFill>
                  <a:srgbClr val="663300"/>
                </a:solidFill>
                <a:latin typeface="Times New Roman" panose="02020603050405020304" pitchFamily="18" charset="0"/>
              </a:rPr>
              <a:t>заданий ОГЭ находятся в свободном бесплатном доступе</a:t>
            </a:r>
            <a:r>
              <a:rPr lang="ru-RU" sz="2800" kern="0" dirty="0">
                <a:solidFill>
                  <a:srgbClr val="663300"/>
                </a:solidFill>
                <a:latin typeface="Times New Roman" panose="02020603050405020304" pitchFamily="18" charset="0"/>
              </a:rPr>
              <a:t>.</a:t>
            </a:r>
            <a:endParaRPr lang="ru-RU" sz="2800" kern="0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867796"/>
            <a:ext cx="90442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/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4800" dirty="0"/>
              <a:t> </a:t>
            </a:r>
            <a:endParaRPr lang="ru-RU" alt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1026" y="1035912"/>
            <a:ext cx="10199717" cy="511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spc="-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ОГЭ</a:t>
            </a:r>
            <a:r>
              <a:rPr lang="ru-RU" sz="3200" kern="1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3200" kern="1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основной государственный экзамен</a:t>
            </a:r>
            <a:r>
              <a:rPr lang="ru-RU" sz="3200" kern="1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который сдают все выпускники девятых классов в конце учебного года.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spc="-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Главная задача ОГЭ</a:t>
            </a:r>
            <a:r>
              <a:rPr lang="ru-RU" sz="3200" kern="1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определение объёма полученных знаний за курс основной школы и основание для выдачи аттестата об основном общем образовании. </a:t>
            </a: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 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Наличие аттестата даёт возможность</a:t>
            </a:r>
            <a:r>
              <a:rPr lang="ru-RU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 </a:t>
            </a: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для поступления в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10 класс или специальные профессиональные учебные учреждения.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2480" y="1591134"/>
            <a:ext cx="106070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cs typeface="Aharoni" panose="02010803020104030203" pitchFamily="2" charset="-79"/>
              </a:rPr>
              <a:t>К ГИА допускаются обучающиеся</a:t>
            </a:r>
            <a:r>
              <a:rPr lang="ru-RU" altLang="ru-RU" sz="2400" dirty="0">
                <a:cs typeface="Aharoni" panose="02010803020104030203" pitchFamily="2" charset="-79"/>
              </a:rPr>
              <a:t>, имеющие годовые отметки по всем учебным предметам учебного плана </a:t>
            </a:r>
            <a:r>
              <a:rPr lang="ru-RU" altLang="ru-RU" sz="2400" b="1" u="sng" dirty="0">
                <a:solidFill>
                  <a:srgbClr val="FF0000"/>
                </a:solidFill>
                <a:cs typeface="Aharoni" panose="02010803020104030203" pitchFamily="2" charset="-79"/>
              </a:rPr>
              <a:t>за  9 класс не ниже  удовлетворительных</a:t>
            </a:r>
            <a:r>
              <a:rPr lang="ru-RU" altLang="ru-RU" sz="2400" dirty="0">
                <a:cs typeface="Aharoni" panose="02010803020104030203" pitchFamily="2" charset="-79"/>
              </a:rPr>
              <a:t>.</a:t>
            </a:r>
            <a:endParaRPr lang="ru-RU" altLang="ru-RU" sz="2400" dirty="0">
              <a:cs typeface="Aharoni" panose="02010803020104030203" pitchFamily="2" charset="-79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cs typeface="Times New Roman" panose="02020603050405020304" pitchFamily="18" charset="0"/>
              </a:rPr>
              <a:t>Решение о допуске </a:t>
            </a:r>
            <a:r>
              <a:rPr lang="ru-RU" altLang="ru-RU" sz="2400" dirty="0">
                <a:cs typeface="Times New Roman" panose="02020603050405020304" pitchFamily="18" charset="0"/>
              </a:rPr>
              <a:t>к государственной итоговой аттестации принимается педагогическим советом образовательной организации и оформляется приказом -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 позднее 5 мая</a:t>
            </a:r>
            <a:r>
              <a:rPr lang="ru-RU" altLang="ru-RU" sz="2400" dirty="0">
                <a:cs typeface="Times New Roman" panose="02020603050405020304" pitchFamily="18" charset="0"/>
              </a:rPr>
              <a:t> текущего года.</a:t>
            </a:r>
            <a:endParaRPr lang="ru-RU" altLang="ru-RU" sz="2400" dirty="0"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kern="0" dirty="0"/>
              <a:t> Участники сдают </a:t>
            </a:r>
            <a:r>
              <a:rPr lang="ru-RU" sz="2400" b="1" kern="0" dirty="0">
                <a:solidFill>
                  <a:srgbClr val="FF0000"/>
                </a:solidFill>
              </a:rPr>
              <a:t>два обязательных предмета</a:t>
            </a:r>
            <a:r>
              <a:rPr lang="ru-RU" sz="2400" b="1" kern="0" dirty="0"/>
              <a:t>: </a:t>
            </a:r>
            <a:r>
              <a:rPr lang="ru-RU" sz="2400" b="1" kern="0" dirty="0">
                <a:solidFill>
                  <a:srgbClr val="FF0000"/>
                </a:solidFill>
              </a:rPr>
              <a:t>математику и русский язык</a:t>
            </a:r>
            <a:r>
              <a:rPr lang="ru-RU" sz="2400" b="1" kern="0" dirty="0"/>
              <a:t>.</a:t>
            </a:r>
            <a:endParaRPr lang="ru-RU" sz="2400" b="1" kern="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kern="0" dirty="0"/>
              <a:t>2 предмета по выбору: </a:t>
            </a:r>
            <a:r>
              <a:rPr lang="ru-RU" sz="2400" kern="0" dirty="0"/>
              <a:t>физика, химия, биология, история, география, информатика и ИКТ, иностранные языки, обществознание, литература.</a:t>
            </a:r>
            <a:endParaRPr lang="ru-RU" sz="2400" kern="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kern="0" dirty="0"/>
              <a:t>Итого 4 предмета! </a:t>
            </a:r>
            <a:endParaRPr lang="ru-RU" sz="2400" kern="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kern="0" dirty="0"/>
              <a:t>В феврале проходят </a:t>
            </a:r>
            <a:r>
              <a:rPr lang="ru-RU" sz="2400" b="1" kern="0" dirty="0">
                <a:solidFill>
                  <a:srgbClr val="FF0000"/>
                </a:solidFill>
              </a:rPr>
              <a:t>итоговое собеседование по русскому языку!</a:t>
            </a:r>
            <a:endParaRPr lang="ru-RU" sz="2400" b="1" kern="0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91738" y="742551"/>
            <a:ext cx="1030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 каком случае допуск к ГИА и что сдают на ОГЭ?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070" y="1299295"/>
            <a:ext cx="10575867" cy="44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12 </a:t>
            </a:r>
            <a:r>
              <a:rPr lang="ru-RU" altLang="ru-RU" sz="2400" b="1" dirty="0">
                <a:cs typeface="Times New Roman" panose="02020603050405020304" pitchFamily="18" charset="0"/>
              </a:rPr>
              <a:t>февраля 2025 года </a:t>
            </a:r>
            <a:r>
              <a:rPr lang="ru-RU" altLang="ru-RU" sz="2400" dirty="0">
                <a:cs typeface="Times New Roman" panose="02020603050405020304" pitchFamily="18" charset="0"/>
              </a:rPr>
              <a:t>состоится итоговое собеседование по учебному предмету «русский язык».</a:t>
            </a:r>
            <a:endParaRPr lang="ru-RU" altLang="ru-RU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Результаты  собеседования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будут влиять на допуск</a:t>
            </a:r>
            <a:r>
              <a:rPr lang="ru-RU" altLang="ru-RU" sz="2400" dirty="0">
                <a:cs typeface="Times New Roman" panose="02020603050405020304" pitchFamily="18" charset="0"/>
              </a:rPr>
              <a:t> учащихся к ГИА-9 в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2026</a:t>
            </a:r>
            <a:r>
              <a:rPr lang="ru-RU" altLang="ru-RU" sz="2400" dirty="0">
                <a:cs typeface="Times New Roman" panose="02020603050405020304" pitchFamily="18" charset="0"/>
              </a:rPr>
              <a:t> году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.</a:t>
            </a:r>
            <a:endParaRPr lang="ru-RU" altLang="ru-RU" sz="2400" dirty="0" smtClean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Оценка </a:t>
            </a:r>
            <a:r>
              <a:rPr lang="ru-RU" alt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выполнения заданий работы будет осуществляться экспертом в процессе ответа по специально разработанным критериям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  <a:endParaRPr lang="ru-RU" altLang="ru-RU" sz="2400" dirty="0"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Изменения 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порядка проведения ОГЭ 2026!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Официально устанавливается!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 (Пр. МП РФ от 04.04.2023 № 232/551)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2"/>
            </a:endParaRPr>
          </a:p>
          <a:p>
            <a:pPr marL="342900" lvl="0" indent="-342900">
              <a:spcBef>
                <a:spcPts val="5"/>
              </a:spcBef>
              <a:buSzPts val="1600"/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Итоговое собеседование можно сдавать в дистанционной форме. 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"/>
              </a:spcBef>
              <a:buSzPts val="1600"/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Дата проведения дополнительно итогового собеседования – 11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марта и 20 апреля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307" y="652964"/>
            <a:ext cx="6114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Итоговое собеседование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Школа со сплошной заливкой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63569" y="525394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285" y="1582341"/>
            <a:ext cx="96891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информации; </a:t>
            </a:r>
            <a:b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b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2836" y="931957"/>
            <a:ext cx="5179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Итоговое собеседование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74402"/>
            <a:ext cx="9601196" cy="785122"/>
          </a:xfrm>
        </p:spPr>
        <p:txBody>
          <a:bodyPr>
            <a:normAutofit fontScale="90000"/>
          </a:bodyPr>
          <a:lstStyle/>
          <a:p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Итоговое </a:t>
            </a:r>
            <a:r>
              <a:rPr lang="ru-RU" altLang="ru-RU" b="1" dirty="0">
                <a:solidFill>
                  <a:srgbClr val="C00000"/>
                </a:solidFill>
              </a:rPr>
              <a:t>собеседование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08992"/>
            <a:ext cx="9601196" cy="4266876"/>
          </a:xfrm>
        </p:spPr>
        <p:txBody>
          <a:bodyPr>
            <a:normAutofit/>
          </a:bodyPr>
          <a:lstStyle/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Итоговое собеседование выпускники 9 классов проходят </a:t>
            </a:r>
            <a:r>
              <a:rPr lang="ru-RU" alt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585" y="1097276"/>
            <a:ext cx="10374283" cy="3241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20B0604020202020204" pitchFamily="2"/>
              </a:rPr>
              <a:t>Очень важно! Изменения ОГЭ - 9 в 2026 году. </a:t>
            </a:r>
            <a:endParaRPr lang="ru-RU" sz="2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2"/>
            </a:endParaRPr>
          </a:p>
          <a:p>
            <a:pPr marL="342900" lvl="0" indent="-342900">
              <a:spcBef>
                <a:spcPts val="5"/>
              </a:spcBef>
              <a:buSzPts val="1600"/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Если участник 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не смог пройти ГИА-9 по каким - либо причинам в сентябрьские сроки по </a:t>
            </a:r>
            <a:r>
              <a:rPr lang="ru-RU" sz="2800" u="sng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выбранным учебным предметам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 он </a:t>
            </a:r>
            <a:r>
              <a:rPr lang="ru-RU" sz="2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имеют право изменить учебные предметы по выбору 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для повторного прохождения ГИА-9 в следующем году</a:t>
            </a:r>
            <a:r>
              <a:rPr lang="ru-RU" sz="28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"/>
              </a:spcBef>
              <a:buSzPts val="1600"/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У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частник для сдачи экзамена, может подать заявление об участии в ГИА-9 в дистанционной форме. </a:t>
            </a:r>
            <a:endParaRPr lang="ru-RU" sz="2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842" y="721673"/>
            <a:ext cx="10631978" cy="545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20B0604020202020204" pitchFamily="2"/>
              </a:rPr>
              <a:t>Когда и как подавать заявления на участие в ГИА – 9 (2026г</a:t>
            </a:r>
            <a:r>
              <a:rPr lang="ru-RU" sz="2800" b="1" kern="1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20B0604020202020204" pitchFamily="2"/>
              </a:rPr>
              <a:t>)</a:t>
            </a:r>
            <a:endParaRPr lang="ru-RU" sz="2800" b="1" kern="100" dirty="0" smtClean="0">
              <a:solidFill>
                <a:srgbClr val="FF0000"/>
              </a:solidFill>
              <a:effectLst/>
              <a:ea typeface="Calibri" panose="020F0502020204030204" pitchFamily="34" charset="0"/>
              <a:cs typeface="Kokila" panose="020B0604020202020204" pitchFamily="2"/>
            </a:endParaRPr>
          </a:p>
          <a:p>
            <a:pPr marL="142240" marR="139700" algn="ctr"/>
            <a:r>
              <a:rPr lang="ru-RU" sz="2400" spc="5" dirty="0">
                <a:cs typeface="Georgia" panose="02040502050405020303"/>
              </a:rPr>
              <a:t>Для </a:t>
            </a:r>
            <a:r>
              <a:rPr lang="ru-RU" sz="2400" spc="175" dirty="0">
                <a:cs typeface="Georgia" panose="02040502050405020303"/>
              </a:rPr>
              <a:t>участия </a:t>
            </a:r>
            <a:r>
              <a:rPr lang="ru-RU" sz="2400" spc="295" dirty="0">
                <a:cs typeface="Georgia" panose="02040502050405020303"/>
              </a:rPr>
              <a:t>в </a:t>
            </a:r>
            <a:r>
              <a:rPr lang="ru-RU" sz="2400" spc="170" dirty="0">
                <a:cs typeface="Georgia" panose="02040502050405020303"/>
              </a:rPr>
              <a:t>ОГЭ </a:t>
            </a:r>
            <a:r>
              <a:rPr lang="ru-RU" sz="2400" spc="150" dirty="0">
                <a:cs typeface="Georgia" panose="02040502050405020303"/>
              </a:rPr>
              <a:t>обучающемуся  </a:t>
            </a:r>
            <a:r>
              <a:rPr lang="ru-RU" sz="2400" spc="114" dirty="0">
                <a:cs typeface="Georgia" panose="02040502050405020303"/>
              </a:rPr>
              <a:t>необходимо</a:t>
            </a:r>
            <a:r>
              <a:rPr lang="ru-RU" sz="2400" spc="254" dirty="0">
                <a:cs typeface="Georgia" panose="02040502050405020303"/>
              </a:rPr>
              <a:t> </a:t>
            </a:r>
            <a:r>
              <a:rPr lang="ru-RU" sz="2400" spc="295" dirty="0">
                <a:cs typeface="Georgia" panose="02040502050405020303"/>
              </a:rPr>
              <a:t>в</a:t>
            </a:r>
            <a:endParaRPr lang="ru-RU" sz="2400" dirty="0">
              <a:cs typeface="Georgia" panose="02040502050405020303"/>
            </a:endParaRPr>
          </a:p>
          <a:p>
            <a:pPr marL="342900" lvl="0" indent="-342900" algn="ctr" fontAlgn="base">
              <a:defRPr/>
            </a:pPr>
            <a:r>
              <a:rPr lang="ru-RU" sz="2400" b="1" spc="-35" dirty="0">
                <a:cs typeface="Georgia" panose="02040502050405020303"/>
              </a:rPr>
              <a:t>СРОК </a:t>
            </a:r>
            <a:r>
              <a:rPr lang="ru-RU" sz="2400" b="1" spc="35" dirty="0">
                <a:cs typeface="Georgia" panose="02040502050405020303"/>
              </a:rPr>
              <a:t>ДО </a:t>
            </a:r>
            <a:r>
              <a:rPr lang="ru-RU" sz="2400" b="1" spc="610" dirty="0">
                <a:solidFill>
                  <a:srgbClr val="C00000"/>
                </a:solidFill>
                <a:cs typeface="Georgia" panose="02040502050405020303"/>
              </a:rPr>
              <a:t>1</a:t>
            </a:r>
            <a:r>
              <a:rPr lang="ru-RU" sz="2400" b="1" spc="610" dirty="0">
                <a:cs typeface="Georgia" panose="02040502050405020303"/>
              </a:rPr>
              <a:t> </a:t>
            </a:r>
            <a:r>
              <a:rPr lang="ru-RU" sz="2400" b="1" spc="-135" dirty="0">
                <a:cs typeface="Georgia" panose="02040502050405020303"/>
              </a:rPr>
              <a:t>МАРТА </a:t>
            </a:r>
            <a:r>
              <a:rPr lang="ru-RU" sz="2400" b="1" spc="-20" dirty="0">
                <a:solidFill>
                  <a:srgbClr val="C00000"/>
                </a:solidFill>
                <a:cs typeface="Georgia" panose="02040502050405020303"/>
              </a:rPr>
              <a:t>2026</a:t>
            </a:r>
            <a:r>
              <a:rPr lang="ru-RU" sz="2400" b="1" spc="195" dirty="0">
                <a:cs typeface="Georgia" panose="02040502050405020303"/>
              </a:rPr>
              <a:t> </a:t>
            </a:r>
            <a:r>
              <a:rPr lang="ru-RU" sz="2400" b="1" spc="-15" dirty="0">
                <a:cs typeface="Georgia" panose="02040502050405020303"/>
              </a:rPr>
              <a:t>ГОДА  </a:t>
            </a:r>
            <a:r>
              <a:rPr lang="ru-RU" sz="2400" spc="-15" dirty="0">
                <a:cs typeface="Georgia" panose="02040502050405020303"/>
              </a:rPr>
              <a:t>подать заявление</a:t>
            </a:r>
            <a:endParaRPr lang="ru-RU" sz="2400" spc="-15" dirty="0">
              <a:cs typeface="Georgia" panose="02040502050405020303"/>
            </a:endParaRPr>
          </a:p>
          <a:p>
            <a:pPr marL="342900" lvl="0" indent="-342900" fontAlgn="base">
              <a:defRPr/>
            </a:pPr>
            <a:r>
              <a:rPr lang="ru-RU" altLang="ru-RU" sz="2400" b="1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Экзамены  </a:t>
            </a:r>
            <a:r>
              <a:rPr lang="ru-RU" altLang="ru-RU" sz="24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по выбору </a:t>
            </a:r>
            <a:r>
              <a:rPr lang="ru-RU" altLang="ru-RU" sz="2400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выпускник </a:t>
            </a:r>
            <a:r>
              <a:rPr lang="ru-RU" altLang="ru-RU" sz="24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определяет </a:t>
            </a:r>
            <a:r>
              <a:rPr lang="ru-RU" altLang="ru-RU" sz="2400" b="1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самостоятельно.</a:t>
            </a:r>
            <a:endParaRPr lang="ru-RU" altLang="ru-RU" sz="2400" b="1" u="sng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/>
            <a:endParaRPr lang="ru-RU" sz="2400" kern="100" dirty="0">
              <a:effectLst/>
              <a:ea typeface="Calibri" panose="020F0502020204030204" pitchFamily="34" charset="0"/>
              <a:cs typeface="Kokila" panose="020B0604020202020204" pitchFamily="2"/>
            </a:endParaRPr>
          </a:p>
          <a:p>
            <a:r>
              <a:rPr lang="ru-RU" sz="2400" kern="100" dirty="0" smtClean="0">
                <a:effectLst/>
                <a:ea typeface="Calibri" panose="020F0502020204030204" pitchFamily="34" charset="0"/>
                <a:cs typeface="Kokila" panose="020B0604020202020204" pitchFamily="2"/>
              </a:rPr>
              <a:t>Обучающиеся 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20B0604020202020204" pitchFamily="2"/>
              </a:rPr>
              <a:t>с ОВЗ</a:t>
            </a:r>
            <a:r>
              <a:rPr lang="ru-RU" sz="2400" kern="100" dirty="0">
                <a:ea typeface="Calibri" panose="020F0502020204030204" pitchFamily="34" charset="0"/>
                <a:cs typeface="Kokila" panose="020B0604020202020204" pitchFamily="2"/>
              </a:rPr>
              <a:t> 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20B0604020202020204" pitchFamily="2"/>
              </a:rPr>
              <a:t>могут указать только экзамены по </a:t>
            </a:r>
            <a:r>
              <a:rPr lang="ru-RU" sz="2400" b="1" kern="100" dirty="0">
                <a:effectLst/>
                <a:ea typeface="Calibri" panose="020F0502020204030204" pitchFamily="34" charset="0"/>
                <a:cs typeface="Kokila" panose="020B0604020202020204" pitchFamily="2"/>
              </a:rPr>
              <a:t>обязательным учебным предметам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20B0604020202020204" pitchFamily="2"/>
              </a:rPr>
              <a:t>.</a:t>
            </a:r>
            <a:endParaRPr lang="ru-RU" sz="2400" kern="100" dirty="0">
              <a:effectLst/>
              <a:ea typeface="Calibri" panose="020F0502020204030204" pitchFamily="34" charset="0"/>
              <a:cs typeface="Kokila" panose="020B0604020202020204" pitchFamily="2"/>
            </a:endParaRPr>
          </a:p>
          <a:p>
            <a:r>
              <a:rPr lang="ru-RU" sz="2400" kern="100" dirty="0">
                <a:effectLst/>
                <a:ea typeface="Calibri" panose="020F0502020204030204" pitchFamily="34" charset="0"/>
                <a:cs typeface="Kokila" panose="020B0604020202020204" pitchFamily="2"/>
              </a:rPr>
              <a:t>Выпускникам текущего года необходимо подать </a:t>
            </a:r>
            <a:r>
              <a:rPr lang="ru-RU" sz="24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20B0604020202020204" pitchFamily="2"/>
              </a:rPr>
              <a:t>два заявления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20B0604020202020204" pitchFamily="2"/>
              </a:rPr>
              <a:t>: на участие в ГИА-9 и на участие в итоговом собеседовании по русскому языку.</a:t>
            </a:r>
            <a:endParaRPr lang="ru-RU" sz="2400" kern="100" dirty="0">
              <a:effectLst/>
              <a:ea typeface="Calibri" panose="020F0502020204030204" pitchFamily="34" charset="0"/>
              <a:cs typeface="Kokila" panose="020B0604020202020204" pitchFamily="2"/>
            </a:endParaRPr>
          </a:p>
          <a:p>
            <a:r>
              <a:rPr lang="ru-RU" sz="2400" b="1" kern="100" dirty="0">
                <a:solidFill>
                  <a:srgbClr val="FF0000"/>
                </a:solidFill>
                <a:ea typeface="Calibri" panose="020F0502020204030204" pitchFamily="34" charset="0"/>
                <a:cs typeface="Kokila" panose="020B0604020202020204" pitchFamily="2"/>
              </a:rPr>
              <a:t>Внести </a:t>
            </a:r>
            <a:r>
              <a:rPr lang="ru-RU" sz="24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20B0604020202020204" pitchFamily="2"/>
              </a:rPr>
              <a:t>изменения 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20B0604020202020204" pitchFamily="2"/>
              </a:rPr>
              <a:t>персональных данных, изменение (дополнение) перечня учебных предметов, и сроков участия в ГИА-9, и (или) отзыв заявления можно </a:t>
            </a:r>
            <a:r>
              <a:rPr lang="ru-RU" sz="24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20B0604020202020204" pitchFamily="2"/>
              </a:rPr>
              <a:t>до 02.03.2026. </a:t>
            </a:r>
            <a:endParaRPr lang="ru-RU" sz="2400" b="1" kern="100" dirty="0">
              <a:solidFill>
                <a:srgbClr val="FF0000"/>
              </a:solidFill>
              <a:effectLst/>
              <a:ea typeface="Calibri" panose="020F0502020204030204" pitchFamily="34" charset="0"/>
              <a:cs typeface="Kokila" panose="020B0604020202020204" pitchFamily="2"/>
            </a:endParaRPr>
          </a:p>
          <a:p>
            <a:r>
              <a:rPr lang="ru-RU" sz="2400" b="1" kern="100" dirty="0">
                <a:effectLst/>
                <a:ea typeface="Calibri" panose="020F0502020204030204" pitchFamily="34" charset="0"/>
                <a:cs typeface="Kokila" panose="020B0604020202020204" pitchFamily="2"/>
              </a:rPr>
              <a:t>После этого срока, можно подать заявление только по уважительной причине, подтверждённой документально!</a:t>
            </a:r>
            <a:endParaRPr lang="ru-RU" sz="2400" b="1" kern="100" dirty="0">
              <a:effectLst/>
              <a:ea typeface="Calibri" panose="020F0502020204030204" pitchFamily="34" charset="0"/>
              <a:cs typeface="Kokila" panose="020B0604020202020204" pitchFamily="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10065</Words>
  <Application>WPS Presentation</Application>
  <PresentationFormat>Широкоэкранный</PresentationFormat>
  <Paragraphs>319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SimSun</vt:lpstr>
      <vt:lpstr>Wingdings</vt:lpstr>
      <vt:lpstr>Arial</vt:lpstr>
      <vt:lpstr>Times New Roman</vt:lpstr>
      <vt:lpstr>Calibri</vt:lpstr>
      <vt:lpstr>Kokila</vt:lpstr>
      <vt:lpstr>Aharoni</vt:lpstr>
      <vt:lpstr>Symbol</vt:lpstr>
      <vt:lpstr>Georgia</vt:lpstr>
      <vt:lpstr>Calibri Light</vt:lpstr>
      <vt:lpstr>Microsoft YaHei</vt:lpstr>
      <vt:lpstr>Arial Unicode MS</vt:lpstr>
      <vt:lpstr>Times New Roman</vt:lpstr>
      <vt:lpstr>Натуральные материалы</vt:lpstr>
      <vt:lpstr>Государственная итоговая аттестация - 2025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Итоговое собеседование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САЙТЫ В ПОМОЩЬ</vt:lpstr>
      <vt:lpstr>РОСОБРНАДЗОР ПРЕДУПРЕЖДАЕТ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Виктор</cp:lastModifiedBy>
  <cp:revision>37</cp:revision>
  <dcterms:created xsi:type="dcterms:W3CDTF">2024-11-01T17:36:00Z</dcterms:created>
  <dcterms:modified xsi:type="dcterms:W3CDTF">2026-01-28T17:42:39Z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974C5D10DE874E54836CA13AA8CACB13_13</vt:lpwstr>
  </property>
  <property fmtid="{D5CDD505-2E9C-101B-9397-08002B2CF9AE}" pid="3" name="KSOProductBuildVer">
    <vt:lpwstr>1049-12.2.0.23196</vt:lpwstr>
  </property>
</Properties>
</file>